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7"/>
  </p:notesMasterIdLst>
  <p:sldIdLst>
    <p:sldId id="257" r:id="rId2"/>
    <p:sldId id="258" r:id="rId3"/>
    <p:sldId id="256" r:id="rId4"/>
    <p:sldId id="264" r:id="rId5"/>
    <p:sldId id="296" r:id="rId6"/>
    <p:sldId id="265" r:id="rId7"/>
    <p:sldId id="297" r:id="rId8"/>
    <p:sldId id="266" r:id="rId9"/>
    <p:sldId id="298" r:id="rId10"/>
    <p:sldId id="267" r:id="rId11"/>
    <p:sldId id="299" r:id="rId12"/>
    <p:sldId id="268" r:id="rId13"/>
    <p:sldId id="300" r:id="rId14"/>
    <p:sldId id="269" r:id="rId15"/>
    <p:sldId id="301" r:id="rId16"/>
    <p:sldId id="270" r:id="rId17"/>
    <p:sldId id="302" r:id="rId18"/>
    <p:sldId id="271" r:id="rId19"/>
    <p:sldId id="303" r:id="rId20"/>
    <p:sldId id="272" r:id="rId21"/>
    <p:sldId id="304" r:id="rId22"/>
    <p:sldId id="273" r:id="rId23"/>
    <p:sldId id="305" r:id="rId24"/>
    <p:sldId id="274" r:id="rId25"/>
    <p:sldId id="306" r:id="rId26"/>
    <p:sldId id="275" r:id="rId27"/>
    <p:sldId id="307" r:id="rId28"/>
    <p:sldId id="276" r:id="rId29"/>
    <p:sldId id="308" r:id="rId30"/>
    <p:sldId id="277" r:id="rId31"/>
    <p:sldId id="309" r:id="rId32"/>
    <p:sldId id="278" r:id="rId33"/>
    <p:sldId id="310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290" r:id="rId45"/>
    <p:sldId id="321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rgbClr val="FF9933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8" autoAdjust="0"/>
    <p:restoredTop sz="90929"/>
  </p:normalViewPr>
  <p:slideViewPr>
    <p:cSldViewPr>
      <p:cViewPr varScale="1">
        <p:scale>
          <a:sx n="103" d="100"/>
          <a:sy n="103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7" Type="http://schemas.openxmlformats.org/officeDocument/2006/relationships/slide" Target="slides/slide40.xml"/><Relationship Id="rId2" Type="http://schemas.openxmlformats.org/officeDocument/2006/relationships/slide" Target="slides/slide30.xml"/><Relationship Id="rId1" Type="http://schemas.openxmlformats.org/officeDocument/2006/relationships/slide" Target="slides/slide20.xml"/><Relationship Id="rId6" Type="http://schemas.openxmlformats.org/officeDocument/2006/relationships/slide" Target="slides/slide38.xml"/><Relationship Id="rId5" Type="http://schemas.openxmlformats.org/officeDocument/2006/relationships/slide" Target="slides/slide36.xml"/><Relationship Id="rId4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D44EACD-6C69-4669-9BCF-A9FB4B483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D8F2C0-4ACB-450F-AFAC-634048ABA2EF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1771C6-88A2-4195-8E9D-43BBF507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4297-3BB2-409E-A9AA-FE2A69A4C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A7EDE-3FB3-4AA3-8257-4015E7007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96E2D-BEC3-437D-8FE4-851EC1A13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400"/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5A3BF6-F05B-44AF-96D7-03FBEC330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EB9FB-1509-4BDE-9906-8401D8C39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51688-36D1-468A-8DA9-7876DC9E9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BE39-C6CD-49B9-966C-D6570BB99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DB2E08-F3E0-47B2-A9E5-EE3224982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F9BF7-50BF-405E-8B54-EED62A710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0A1C2A-733A-4F55-8DAA-5E2D30A59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24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C54F3B4-73F3-44FC-9FE3-790E7ED8B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FFFFA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A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30.xml"/><Relationship Id="rId3" Type="http://schemas.openxmlformats.org/officeDocument/2006/relationships/slide" Target="slide4.xml"/><Relationship Id="rId21" Type="http://schemas.openxmlformats.org/officeDocument/2006/relationships/slide" Target="slide32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slide" Target="slide20.xml"/><Relationship Id="rId2" Type="http://schemas.openxmlformats.org/officeDocument/2006/relationships/slide" Target="slide2.xml"/><Relationship Id="rId16" Type="http://schemas.openxmlformats.org/officeDocument/2006/relationships/slide" Target="slide3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slide" Target="slide8.xml"/><Relationship Id="rId5" Type="http://schemas.openxmlformats.org/officeDocument/2006/relationships/slide" Target="slide24.xml"/><Relationship Id="rId15" Type="http://schemas.openxmlformats.org/officeDocument/2006/relationships/slide" Target="slide28.xml"/><Relationship Id="rId10" Type="http://schemas.openxmlformats.org/officeDocument/2006/relationships/slide" Target="slide36.xml"/><Relationship Id="rId19" Type="http://schemas.openxmlformats.org/officeDocument/2006/relationships/slide" Target="slide40.xml"/><Relationship Id="rId4" Type="http://schemas.openxmlformats.org/officeDocument/2006/relationships/slide" Target="slide14.xml"/><Relationship Id="rId9" Type="http://schemas.openxmlformats.org/officeDocument/2006/relationships/slide" Target="slide26.xml"/><Relationship Id="rId14" Type="http://schemas.openxmlformats.org/officeDocument/2006/relationships/slide" Target="slide18.xml"/><Relationship Id="rId22" Type="http://schemas.openxmlformats.org/officeDocument/2006/relationships/slide" Target="slide4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5"/>
          <p:cNvSpPr txBox="1">
            <a:spLocks noChangeArrowheads="1"/>
          </p:cNvSpPr>
          <p:nvPr/>
        </p:nvSpPr>
        <p:spPr bwMode="auto">
          <a:xfrm>
            <a:off x="228600" y="2819400"/>
            <a:ext cx="861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eaLnBrk="0" hangingPunct="0">
              <a:buFont typeface="Times New Roman" pitchFamily="18" charset="0"/>
              <a:buAutoNum type="arabicPeriod"/>
            </a:pPr>
            <a:r>
              <a:rPr lang="en-US" b="0" dirty="0">
                <a:solidFill>
                  <a:schemeClr val="bg1"/>
                </a:solidFill>
                <a:latin typeface="Teen Light"/>
              </a:rPr>
              <a:t>Choose a category.  </a:t>
            </a:r>
          </a:p>
          <a:p>
            <a:pPr marL="914400" indent="-914400" eaLnBrk="0" hangingPunct="0">
              <a:buFont typeface="Times New Roman" pitchFamily="18" charset="0"/>
              <a:buAutoNum type="arabicPeriod"/>
            </a:pPr>
            <a:r>
              <a:rPr lang="en-US" b="0" dirty="0">
                <a:solidFill>
                  <a:schemeClr val="bg1"/>
                </a:solidFill>
                <a:latin typeface="Teen Light"/>
              </a:rPr>
              <a:t>You will be given the answer.  </a:t>
            </a:r>
          </a:p>
          <a:p>
            <a:pPr marL="914400" indent="-914400" eaLnBrk="0" hangingPunct="0">
              <a:buFont typeface="Times New Roman" pitchFamily="18" charset="0"/>
              <a:buAutoNum type="arabicPeriod"/>
            </a:pPr>
            <a:r>
              <a:rPr lang="en-US" b="0" dirty="0">
                <a:solidFill>
                  <a:schemeClr val="bg1"/>
                </a:solidFill>
                <a:latin typeface="Teen Light"/>
              </a:rPr>
              <a:t>You must give the correct question</a:t>
            </a:r>
            <a:r>
              <a:rPr lang="en-US" sz="4800" b="0" dirty="0">
                <a:solidFill>
                  <a:schemeClr val="bg1"/>
                </a:solidFill>
              </a:rPr>
              <a:t>.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15362" name="AutoShape 7">
            <a:hlinkClick r:id="rId2" action="ppaction://hlinksldjump" highlightClick="1"/>
            <a:hlinkHover r:id="" action="ppaction://noaction">
              <a:snd r:embed="rId3" name="Jeopardy.wav"/>
            </a:hlinkHover>
          </p:cNvPr>
          <p:cNvSpPr>
            <a:spLocks noChangeArrowheads="1"/>
          </p:cNvSpPr>
          <p:nvPr/>
        </p:nvSpPr>
        <p:spPr bwMode="auto">
          <a:xfrm>
            <a:off x="5867400" y="5334000"/>
            <a:ext cx="2743200" cy="12192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FF00"/>
                </a:solidFill>
                <a:hlinkClick r:id="rId2" action="ppaction://hlinksldjump"/>
              </a:rPr>
              <a:t>Click to begin.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09600" y="457200"/>
            <a:ext cx="76962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600" b="0" dirty="0" err="1" smtClean="0">
                <a:latin typeface="Tall Paul"/>
              </a:rPr>
              <a:t>Surat-ul-Hujaraat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J E O P A R D Y    G A M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This and a great reward have been promised for people who lower their voices in the presence of the Prophet (</a:t>
            </a:r>
            <a:r>
              <a:rPr lang="en-US" sz="4000" dirty="0" err="1" smtClean="0">
                <a:solidFill>
                  <a:schemeClr val="bg1"/>
                </a:solidFill>
              </a:rPr>
              <a:t>saww</a:t>
            </a:r>
            <a:r>
              <a:rPr lang="en-US" sz="4000" dirty="0" smtClean="0">
                <a:solidFill>
                  <a:schemeClr val="bg1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What  </a:t>
            </a:r>
            <a:r>
              <a:rPr lang="en-US" sz="7200" dirty="0" smtClean="0">
                <a:solidFill>
                  <a:srgbClr val="0070C0"/>
                </a:solidFill>
              </a:rPr>
              <a:t>is forgiveness?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Most of those who shout out to the Prophet ( </a:t>
            </a:r>
            <a:r>
              <a:rPr lang="en-US" sz="4000" dirty="0" err="1" smtClean="0">
                <a:solidFill>
                  <a:schemeClr val="bg1"/>
                </a:solidFill>
              </a:rPr>
              <a:t>saww</a:t>
            </a:r>
            <a:r>
              <a:rPr lang="en-US" sz="4000" dirty="0" smtClean="0">
                <a:solidFill>
                  <a:schemeClr val="bg1"/>
                </a:solidFill>
              </a:rPr>
              <a:t>) from outside the chambers, lack this.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07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understanding? 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92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If two parties among the believers fall into a quarrel, make this between them.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660525" y="33178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peace?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dirty="0"/>
          </a:p>
        </p:txBody>
      </p:sp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Allah </a:t>
            </a:r>
            <a:r>
              <a:rPr lang="en-US" sz="4000" dirty="0" smtClean="0">
                <a:solidFill>
                  <a:schemeClr val="bg1"/>
                </a:solidFill>
              </a:rPr>
              <a:t>(SWT) has </a:t>
            </a:r>
            <a:r>
              <a:rPr lang="en-US" sz="4000" dirty="0" smtClean="0">
                <a:solidFill>
                  <a:schemeClr val="bg1"/>
                </a:solidFill>
              </a:rPr>
              <a:t>warned the believers not to call each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other </a:t>
            </a:r>
            <a:r>
              <a:rPr lang="en-US" sz="4000" dirty="0" smtClean="0">
                <a:solidFill>
                  <a:schemeClr val="bg1"/>
                </a:solidFill>
              </a:rPr>
              <a:t>by these.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What </a:t>
            </a:r>
            <a:r>
              <a:rPr lang="en-US" sz="7200" dirty="0" smtClean="0">
                <a:solidFill>
                  <a:srgbClr val="0070C0"/>
                </a:solidFill>
              </a:rPr>
              <a:t>are evil nicknames?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It is tantamount to eating the flesh of one’s own dead brother.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9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What </a:t>
            </a:r>
            <a:r>
              <a:rPr lang="en-US" sz="7200" dirty="0" smtClean="0">
                <a:solidFill>
                  <a:srgbClr val="0070C0"/>
                </a:solidFill>
              </a:rPr>
              <a:t>is backbiting?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 descr="Shingle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143000" y="1066800"/>
            <a:ext cx="7162800" cy="2362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CurveUp">
              <a:avLst>
                <a:gd name="adj" fmla="val 508"/>
              </a:avLst>
            </a:prstTxWarp>
          </a:bodyPr>
          <a:lstStyle/>
          <a:p>
            <a:pPr algn="ctr" eaLnBrk="0" hangingPunct="0">
              <a:defRPr/>
            </a:pPr>
            <a:r>
              <a:rPr lang="en-US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shingle">
                  <a:fgClr>
                    <a:schemeClr val="accent2"/>
                  </a:fgClr>
                  <a:bgClr>
                    <a:srgbClr val="FF9933"/>
                  </a:bgClr>
                </a:patt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+mn-cs"/>
              </a:rPr>
              <a:t>Show your Confidence.</a:t>
            </a:r>
          </a:p>
          <a:p>
            <a:pPr algn="ctr" eaLnBrk="0" hangingPunct="0">
              <a:defRPr/>
            </a:pPr>
            <a:r>
              <a:rPr lang="en-US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 many points are </a:t>
            </a:r>
            <a:br>
              <a:rPr lang="en-US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willing to risk?</a:t>
            </a:r>
          </a:p>
        </p:txBody>
      </p:sp>
      <p:sp>
        <p:nvSpPr>
          <p:cNvPr id="163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724400"/>
            <a:ext cx="2971800" cy="1752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5791200" y="5105400"/>
            <a:ext cx="2514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hlinkClick r:id="rId4" action="ppaction://hlinksldjump"/>
              </a:rPr>
              <a:t>Click here for Final Jeopardy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Avoid this as much as possible: for it is a sin in some cases 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7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What is </a:t>
            </a:r>
            <a:r>
              <a:rPr lang="en-US" sz="7200" dirty="0" smtClean="0">
                <a:solidFill>
                  <a:srgbClr val="0070C0"/>
                </a:solidFill>
              </a:rPr>
              <a:t>suspicion?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This is who the believers have been told to be fearful of.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Who </a:t>
            </a:r>
            <a:r>
              <a:rPr lang="en-US" sz="7200" dirty="0" smtClean="0">
                <a:solidFill>
                  <a:srgbClr val="0070C0"/>
                </a:solidFill>
              </a:rPr>
              <a:t>is Allah?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Allah </a:t>
            </a:r>
            <a:r>
              <a:rPr lang="en-US" sz="4000" dirty="0" smtClean="0">
                <a:solidFill>
                  <a:schemeClr val="bg1"/>
                </a:solidFill>
              </a:rPr>
              <a:t>(SWT) has </a:t>
            </a:r>
            <a:r>
              <a:rPr lang="en-US" sz="4000" dirty="0" smtClean="0">
                <a:solidFill>
                  <a:schemeClr val="bg1"/>
                </a:solidFill>
              </a:rPr>
              <a:t>endeared and made it attractive to the hearts of the believers.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What is </a:t>
            </a:r>
            <a:r>
              <a:rPr lang="en-US" sz="7200" dirty="0" smtClean="0">
                <a:solidFill>
                  <a:srgbClr val="0070C0"/>
                </a:solidFill>
              </a:rPr>
              <a:t>faith?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Believers who love faith and hate evil deeds will have this as a favor and a blessing from </a:t>
            </a:r>
            <a:r>
              <a:rPr lang="en-US" sz="4000" dirty="0" smtClean="0">
                <a:solidFill>
                  <a:schemeClr val="bg1"/>
                </a:solidFill>
              </a:rPr>
              <a:t>Allah (SWT).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7848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guidance?</a:t>
            </a:r>
            <a:endParaRPr lang="en-US" sz="7200" dirty="0">
              <a:solidFill>
                <a:srgbClr val="0070C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Allah </a:t>
            </a:r>
            <a:r>
              <a:rPr lang="en-US" sz="4000" dirty="0" smtClean="0">
                <a:solidFill>
                  <a:schemeClr val="bg1"/>
                </a:solidFill>
              </a:rPr>
              <a:t>(SWT) love </a:t>
            </a:r>
            <a:r>
              <a:rPr lang="en-US" sz="4000" dirty="0" smtClean="0">
                <a:solidFill>
                  <a:schemeClr val="bg1"/>
                </a:solidFill>
              </a:rPr>
              <a:t>those </a:t>
            </a:r>
            <a:r>
              <a:rPr lang="en-US" sz="4000" dirty="0" smtClean="0">
                <a:solidFill>
                  <a:schemeClr val="bg1"/>
                </a:solidFill>
              </a:rPr>
              <a:t>who maintain </a:t>
            </a:r>
            <a:r>
              <a:rPr lang="en-US" sz="4000" dirty="0" smtClean="0">
                <a:solidFill>
                  <a:schemeClr val="bg1"/>
                </a:solidFill>
              </a:rPr>
              <a:t>this among the people who fight.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620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justice?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0" hangingPunct="0"/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Prophet’s </a:t>
            </a:r>
            <a:b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Respect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Cambria" pitchFamily="18" charset="0"/>
              </a:rPr>
            </a:br>
            <a:endParaRPr lang="en-US" sz="1800" b="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35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0"/>
            <a:ext cx="23622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0" hangingPunct="0"/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Social </a:t>
            </a:r>
          </a:p>
          <a:p>
            <a:pPr algn="ctr" eaLnBrk="0" hangingPunct="0"/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behavior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Cambria" pitchFamily="18" charset="0"/>
              </a:rPr>
            </a:br>
            <a:endParaRPr lang="en-US" sz="1800" b="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36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34200" y="0"/>
            <a:ext cx="22098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0" hangingPunct="0"/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The Surah</a:t>
            </a:r>
            <a:endParaRPr lang="en-US" sz="2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43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3" action="ppaction://hlinksldjump"/>
              </a:rPr>
              <a:t>10 Point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44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1143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4" action="ppaction://hlinksldjump"/>
              </a:rPr>
              <a:t>10 Point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45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1143000"/>
            <a:ext cx="23622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5" action="ppaction://hlinksldjump"/>
              </a:rPr>
              <a:t>10 Point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46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34200" y="1143000"/>
            <a:ext cx="22098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6" action="ppaction://hlinksldjump"/>
              </a:rPr>
              <a:t>10 Point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48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7" action="ppaction://hlinksldjump"/>
              </a:rPr>
              <a:t>20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4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2286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8" action="ppaction://hlinksldjump"/>
              </a:rPr>
              <a:t>20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0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2286000"/>
            <a:ext cx="23622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9" action="ppaction://hlinksldjump"/>
              </a:rPr>
              <a:t>20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1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34200" y="2286000"/>
            <a:ext cx="22098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0" action="ppaction://hlinksldjump"/>
              </a:rPr>
              <a:t>20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3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1" action="ppaction://hlinksldjump"/>
              </a:rPr>
              <a:t>30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4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2" action="ppaction://hlinksldjump"/>
              </a:rPr>
              <a:t>40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5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3" action="ppaction://hlinksldjump"/>
              </a:rPr>
              <a:t>50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6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3429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4" action="ppaction://hlinksldjump"/>
              </a:rPr>
              <a:t>30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7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3429000"/>
            <a:ext cx="23622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5" action="ppaction://hlinksldjump"/>
              </a:rPr>
              <a:t>30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58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34200" y="3429000"/>
            <a:ext cx="22098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6" action="ppaction://hlinksldjump"/>
              </a:rPr>
              <a:t>30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60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4572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7" action="ppaction://hlinksldjump"/>
              </a:rPr>
              <a:t>40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61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4572000"/>
            <a:ext cx="23622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  <a:latin typeface="Cambria" pitchFamily="18" charset="0"/>
                <a:hlinkClick r:id="rId18" action="ppaction://hlinksldjump"/>
              </a:rPr>
              <a:t>40 Points</a:t>
            </a:r>
            <a:endParaRPr lang="en-US" sz="240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62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34200" y="4572000"/>
            <a:ext cx="22098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19" action="ppaction://hlinksldjump"/>
              </a:rPr>
              <a:t>40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64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571500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20" action="ppaction://hlinksldjump"/>
              </a:rPr>
              <a:t>50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65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5715000"/>
            <a:ext cx="23622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21" action="ppaction://hlinksldjump"/>
              </a:rPr>
              <a:t>50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66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34200" y="5715000"/>
            <a:ext cx="22098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Cambria" pitchFamily="18" charset="0"/>
                <a:hlinkClick r:id="rId22" action="ppaction://hlinksldjump"/>
              </a:rPr>
              <a:t>50 Points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468" name="AutoShape 6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0" y="0"/>
            <a:ext cx="2286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Social </a:t>
            </a:r>
            <a:b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Behavior</a:t>
            </a:r>
            <a:endParaRPr lang="en-US" sz="18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Most pious among the people </a:t>
            </a:r>
            <a:r>
              <a:rPr lang="en-US" sz="4000" dirty="0" smtClean="0">
                <a:solidFill>
                  <a:schemeClr val="bg1"/>
                </a:solidFill>
              </a:rPr>
              <a:t>are these in </a:t>
            </a:r>
            <a:r>
              <a:rPr lang="en-US" sz="4000" dirty="0" smtClean="0">
                <a:solidFill>
                  <a:schemeClr val="bg1"/>
                </a:solidFill>
              </a:rPr>
              <a:t>the </a:t>
            </a:r>
            <a:r>
              <a:rPr lang="en-US" sz="4000" dirty="0" smtClean="0">
                <a:solidFill>
                  <a:schemeClr val="bg1"/>
                </a:solidFill>
              </a:rPr>
              <a:t>eyes of Allah (SWT).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What </a:t>
            </a:r>
            <a:r>
              <a:rPr lang="en-US" sz="7200" dirty="0" smtClean="0">
                <a:solidFill>
                  <a:srgbClr val="0070C0"/>
                </a:solidFill>
              </a:rPr>
              <a:t>are </a:t>
            </a:r>
            <a:r>
              <a:rPr lang="en-US" sz="7200" dirty="0" smtClean="0">
                <a:solidFill>
                  <a:srgbClr val="0070C0"/>
                </a:solidFill>
              </a:rPr>
              <a:t>most honorable?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Allah </a:t>
            </a:r>
            <a:r>
              <a:rPr lang="en-US" sz="4000" dirty="0" smtClean="0">
                <a:solidFill>
                  <a:schemeClr val="bg1"/>
                </a:solidFill>
              </a:rPr>
              <a:t>(SWT) created </a:t>
            </a:r>
            <a:r>
              <a:rPr lang="en-US" sz="4000" dirty="0" smtClean="0">
                <a:solidFill>
                  <a:schemeClr val="bg1"/>
                </a:solidFill>
              </a:rPr>
              <a:t>mankind into these, so that they may know each other.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rgbClr val="0070C0"/>
                </a:solidFill>
              </a:rPr>
              <a:t>What </a:t>
            </a:r>
            <a:r>
              <a:rPr lang="en-US" sz="7200" dirty="0" smtClean="0">
                <a:solidFill>
                  <a:srgbClr val="0070C0"/>
                </a:solidFill>
              </a:rPr>
              <a:t>are </a:t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sz="7200" dirty="0" smtClean="0">
                <a:solidFill>
                  <a:srgbClr val="0070C0"/>
                </a:solidFill>
              </a:rPr>
              <a:t>tribes and nations?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041525" y="1128713"/>
            <a:ext cx="184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7200" b="0">
              <a:solidFill>
                <a:schemeClr val="tx1"/>
              </a:solidFill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914400" y="18288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800" dirty="0" smtClean="0">
                <a:solidFill>
                  <a:schemeClr val="bg1"/>
                </a:solidFill>
              </a:rPr>
              <a:t>Literally, </a:t>
            </a:r>
            <a:r>
              <a:rPr lang="en-US" sz="4800" dirty="0" smtClean="0">
                <a:solidFill>
                  <a:schemeClr val="bg1"/>
                </a:solidFill>
              </a:rPr>
              <a:t>it </a:t>
            </a:r>
            <a:r>
              <a:rPr lang="en-US" sz="4800" dirty="0" smtClean="0">
                <a:solidFill>
                  <a:schemeClr val="bg1"/>
                </a:solidFill>
              </a:rPr>
              <a:t>means 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I</a:t>
            </a:r>
            <a:r>
              <a:rPr lang="en-US" sz="4800" dirty="0" smtClean="0">
                <a:solidFill>
                  <a:schemeClr val="bg1"/>
                </a:solidFill>
              </a:rPr>
              <a:t>nner </a:t>
            </a:r>
            <a:r>
              <a:rPr lang="en-US" sz="4800" dirty="0" smtClean="0">
                <a:solidFill>
                  <a:schemeClr val="bg1"/>
                </a:solidFill>
              </a:rPr>
              <a:t>A</a:t>
            </a:r>
            <a:r>
              <a:rPr lang="en-US" sz="4800" dirty="0" smtClean="0">
                <a:solidFill>
                  <a:schemeClr val="bg1"/>
                </a:solidFill>
              </a:rPr>
              <a:t>partments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041525" y="1128713"/>
            <a:ext cx="184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7200" b="0">
              <a:solidFill>
                <a:schemeClr val="tx1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</a:t>
            </a:r>
            <a:r>
              <a:rPr lang="en-US" sz="7200" dirty="0" err="1" smtClean="0">
                <a:solidFill>
                  <a:srgbClr val="0070C0"/>
                </a:solidFill>
              </a:rPr>
              <a:t>Hujaraat</a:t>
            </a:r>
            <a:r>
              <a:rPr lang="en-US" sz="7200" dirty="0" smtClean="0">
                <a:solidFill>
                  <a:srgbClr val="0070C0"/>
                </a:solidFill>
              </a:rPr>
              <a:t>? 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3400" y="2438400"/>
            <a:ext cx="807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This is the mark of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Surat-ul</a:t>
            </a:r>
            <a:r>
              <a:rPr lang="en-US" sz="4000" dirty="0" smtClean="0">
                <a:solidFill>
                  <a:schemeClr val="bg1"/>
                </a:solidFill>
              </a:rPr>
              <a:t>- </a:t>
            </a:r>
            <a:r>
              <a:rPr lang="en-US" sz="4000" dirty="0" err="1" smtClean="0">
                <a:solidFill>
                  <a:schemeClr val="bg1"/>
                </a:solidFill>
              </a:rPr>
              <a:t>Hujaraat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in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Holy </a:t>
            </a:r>
            <a:r>
              <a:rPr lang="en-US" dirty="0" smtClean="0">
                <a:solidFill>
                  <a:schemeClr val="bg1"/>
                </a:solidFill>
              </a:rPr>
              <a:t>Qur’an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7200" dirty="0" smtClean="0">
                <a:solidFill>
                  <a:srgbClr val="0070C0"/>
                </a:solidFill>
              </a:rPr>
              <a:t>What is 49?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07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610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/>
          </a:p>
        </p:txBody>
      </p:sp>
      <p:sp>
        <p:nvSpPr>
          <p:cNvPr id="23554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These are </a:t>
            </a:r>
            <a:r>
              <a:rPr lang="en-US" sz="4000" dirty="0" smtClean="0">
                <a:solidFill>
                  <a:schemeClr val="bg1"/>
                </a:solidFill>
              </a:rPr>
              <a:t>the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total </a:t>
            </a:r>
            <a:r>
              <a:rPr lang="en-US" sz="4000" dirty="0" smtClean="0">
                <a:solidFill>
                  <a:schemeClr val="bg1"/>
                </a:solidFill>
              </a:rPr>
              <a:t>number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of verses in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Surat-ul</a:t>
            </a:r>
            <a:r>
              <a:rPr lang="en-US" sz="4000" dirty="0" smtClean="0">
                <a:solidFill>
                  <a:schemeClr val="bg1"/>
                </a:solidFill>
              </a:rPr>
              <a:t>- </a:t>
            </a:r>
            <a:r>
              <a:rPr lang="en-US" sz="4000" dirty="0" err="1" smtClean="0">
                <a:solidFill>
                  <a:schemeClr val="bg1"/>
                </a:solidFill>
              </a:rPr>
              <a:t>Hujaraat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610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/>
          </a:p>
        </p:txBody>
      </p:sp>
      <p:sp>
        <p:nvSpPr>
          <p:cNvPr id="2457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7467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18?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1913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8800" b="0">
              <a:solidFill>
                <a:schemeClr val="tx1"/>
              </a:solidFill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Allah </a:t>
            </a:r>
            <a:r>
              <a:rPr lang="en-US" sz="4000" dirty="0" smtClean="0">
                <a:solidFill>
                  <a:schemeClr val="bg1"/>
                </a:solidFill>
              </a:rPr>
              <a:t>(SWT) tells </a:t>
            </a:r>
            <a:r>
              <a:rPr lang="en-US" sz="4000" dirty="0" smtClean="0">
                <a:solidFill>
                  <a:schemeClr val="bg1"/>
                </a:solidFill>
              </a:rPr>
              <a:t>the believers not </a:t>
            </a:r>
            <a:r>
              <a:rPr lang="en-US" sz="4000" dirty="0" smtClean="0">
                <a:solidFill>
                  <a:schemeClr val="bg1"/>
                </a:solidFill>
              </a:rPr>
              <a:t>to do </a:t>
            </a:r>
            <a:r>
              <a:rPr lang="en-US" sz="4000" dirty="0" smtClean="0">
                <a:solidFill>
                  <a:schemeClr val="bg1"/>
                </a:solidFill>
              </a:rPr>
              <a:t>this to the Prophet (saww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38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 eaLnBrk="0" hangingPunct="0">
              <a:buFont typeface="Consolas" pitchFamily="49" charset="0"/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Surat-ul</a:t>
            </a:r>
            <a:r>
              <a:rPr lang="en-US" sz="4000" dirty="0" smtClean="0">
                <a:solidFill>
                  <a:schemeClr val="bg1"/>
                </a:solidFill>
              </a:rPr>
              <a:t>- </a:t>
            </a:r>
            <a:r>
              <a:rPr lang="en-US" sz="4000" dirty="0" err="1" smtClean="0">
                <a:solidFill>
                  <a:schemeClr val="bg1"/>
                </a:solidFill>
              </a:rPr>
              <a:t>Hujaraat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is </a:t>
            </a:r>
            <a:r>
              <a:rPr lang="en-US" sz="4000" dirty="0" smtClean="0">
                <a:solidFill>
                  <a:schemeClr val="bg1"/>
                </a:solidFill>
              </a:rPr>
              <a:t>in this </a:t>
            </a:r>
            <a:r>
              <a:rPr lang="en-US" sz="4000" dirty="0" err="1" smtClean="0">
                <a:solidFill>
                  <a:schemeClr val="bg1"/>
                </a:solidFill>
              </a:rPr>
              <a:t>Juz</a:t>
            </a:r>
            <a:r>
              <a:rPr lang="en-US" sz="4000" dirty="0" smtClean="0">
                <a:solidFill>
                  <a:schemeClr val="bg1"/>
                </a:solidFill>
              </a:rPr>
              <a:t> of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the Holy Qur’an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38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26?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39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>
              <a:solidFill>
                <a:schemeClr val="tx1"/>
              </a:solidFill>
            </a:endParaRPr>
          </a:p>
        </p:txBody>
      </p:sp>
      <p:sp>
        <p:nvSpPr>
          <p:cNvPr id="2765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609600" y="14478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err="1" smtClean="0">
                <a:solidFill>
                  <a:schemeClr val="bg1"/>
                </a:solidFill>
              </a:rPr>
              <a:t>Surat-ul-Hujaraat</a:t>
            </a:r>
            <a:r>
              <a:rPr lang="en-US" sz="4000" dirty="0" smtClean="0">
                <a:solidFill>
                  <a:schemeClr val="bg1"/>
                </a:solidFill>
              </a:rPr>
              <a:t> is known as this </a:t>
            </a:r>
            <a:r>
              <a:rPr lang="en-US" sz="4000" dirty="0" smtClean="0">
                <a:solidFill>
                  <a:schemeClr val="bg1"/>
                </a:solidFill>
              </a:rPr>
              <a:t>because it was revealed after Prophet’s migration to </a:t>
            </a:r>
            <a:r>
              <a:rPr lang="en-US" sz="4000" dirty="0" smtClean="0">
                <a:solidFill>
                  <a:schemeClr val="bg1"/>
                </a:solidFill>
              </a:rPr>
              <a:t>Medina.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39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7200" b="0">
              <a:solidFill>
                <a:schemeClr val="tx1"/>
              </a:solidFill>
            </a:endParaRPr>
          </a:p>
        </p:txBody>
      </p:sp>
      <p:sp>
        <p:nvSpPr>
          <p:cNvPr id="2867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a 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sz="7200" dirty="0" err="1" smtClean="0">
                <a:solidFill>
                  <a:srgbClr val="0070C0"/>
                </a:solidFill>
              </a:rPr>
              <a:t>Madani</a:t>
            </a:r>
            <a:r>
              <a:rPr lang="en-US" sz="7200" dirty="0" smtClean="0">
                <a:solidFill>
                  <a:srgbClr val="0070C0"/>
                </a:solidFill>
              </a:rPr>
              <a:t> </a:t>
            </a:r>
            <a:r>
              <a:rPr lang="en-US" sz="7200" dirty="0" smtClean="0">
                <a:solidFill>
                  <a:srgbClr val="0070C0"/>
                </a:solidFill>
              </a:rPr>
              <a:t>S</a:t>
            </a:r>
            <a:r>
              <a:rPr lang="en-US" sz="7200" dirty="0" smtClean="0">
                <a:solidFill>
                  <a:srgbClr val="0070C0"/>
                </a:solidFill>
              </a:rPr>
              <a:t>urah?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7200" dirty="0"/>
          </a:p>
          <a:p>
            <a:pPr algn="ctr" eaLnBrk="0" hangingPunct="0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09600" y="144780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 smtClean="0">
                <a:solidFill>
                  <a:schemeClr val="bg1"/>
                </a:solidFill>
              </a:rPr>
              <a:t>When a meeting with the Prophet (SAWW) was desired, this has been ordained as the best option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AutoShape 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7200" dirty="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</a:t>
            </a:r>
            <a:r>
              <a:rPr lang="en-US" sz="7200" dirty="0" smtClean="0">
                <a:solidFill>
                  <a:srgbClr val="0070C0"/>
                </a:solidFill>
              </a:rPr>
              <a:t>waiting for the Prophet to come out?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1913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8800" b="0">
              <a:solidFill>
                <a:schemeClr val="tx1"/>
              </a:solidFill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79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raising your voice?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If people raise their voices over Prophet’s </a:t>
            </a:r>
            <a:r>
              <a:rPr lang="en-US" sz="4000" dirty="0" smtClean="0">
                <a:solidFill>
                  <a:schemeClr val="bg1"/>
                </a:solidFill>
              </a:rPr>
              <a:t>(saww) voice</a:t>
            </a:r>
            <a:r>
              <a:rPr lang="en-US" sz="4000" dirty="0" smtClean="0">
                <a:solidFill>
                  <a:schemeClr val="bg1"/>
                </a:solidFill>
              </a:rPr>
              <a:t>, this is what will become void.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dirty="0"/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are deeds?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dirty="0"/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924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This is what the people who lower their voice in front of Prophet (</a:t>
            </a:r>
            <a:r>
              <a:rPr lang="en-US" sz="4000" dirty="0" err="1" smtClean="0">
                <a:solidFill>
                  <a:schemeClr val="bg1"/>
                </a:solidFill>
              </a:rPr>
              <a:t>saww</a:t>
            </a:r>
            <a:r>
              <a:rPr lang="en-US" sz="4000" dirty="0" smtClean="0">
                <a:solidFill>
                  <a:schemeClr val="bg1"/>
                </a:solidFill>
              </a:rPr>
              <a:t>), have been tested for.</a:t>
            </a:r>
            <a:endParaRPr lang="en-US" sz="4000" dirty="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4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solidFill>
                  <a:srgbClr val="0070C0"/>
                </a:solidFill>
              </a:rPr>
              <a:t>What is piety?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2303</TotalTime>
  <Words>480</Words>
  <Application>Microsoft Office PowerPoint</Application>
  <PresentationFormat>On-screen Show (4:3)</PresentationFormat>
  <Paragraphs>82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Valued Customer</dc:creator>
  <cp:lastModifiedBy>Abbas Laljiani</cp:lastModifiedBy>
  <cp:revision>100</cp:revision>
  <dcterms:created xsi:type="dcterms:W3CDTF">1999-03-08T16:42:31Z</dcterms:created>
  <dcterms:modified xsi:type="dcterms:W3CDTF">2011-03-14T13:40:21Z</dcterms:modified>
</cp:coreProperties>
</file>